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2" r:id="rId2"/>
    <p:sldId id="263" r:id="rId3"/>
    <p:sldId id="260" r:id="rId4"/>
    <p:sldId id="264" r:id="rId5"/>
    <p:sldId id="256" r:id="rId6"/>
    <p:sldId id="257" r:id="rId7"/>
    <p:sldId id="265" r:id="rId8"/>
    <p:sldId id="289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6" r:id="rId23"/>
    <p:sldId id="287" r:id="rId24"/>
    <p:sldId id="288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43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60634-DC13-44EF-A277-A21CD4C66D0D}" type="datetimeFigureOut">
              <a:rPr lang="en-US" smtClean="0"/>
              <a:pPr/>
              <a:t>2/26/2013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4918E-0A3A-4E25-AA66-D983EE37CB7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 - talk about textures, when</a:t>
            </a:r>
            <a:r>
              <a:rPr lang="en-US" baseline="0" dirty="0" smtClean="0"/>
              <a:t> is it important for query? (perhaps lots of circles = find images with logs of circles)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May</a:t>
            </a:r>
            <a:r>
              <a:rPr lang="en-US" baseline="0" dirty="0" smtClean="0"/>
              <a:t> leave out if it’s unnecessary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CF2C9-07C7-412A-B71D-A3B4072422A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-For the VMR presentation, I am only using Entropy and Local Binary Pattern.  </a:t>
            </a:r>
            <a:r>
              <a:rPr lang="en-US" dirty="0" err="1" smtClean="0"/>
              <a:t>Cooccurrence</a:t>
            </a:r>
            <a:r>
              <a:rPr lang="en-US" baseline="0" dirty="0" smtClean="0"/>
              <a:t> matrix is unused.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CF2C9-07C7-412A-B71D-A3B4072422A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overview</a:t>
            </a:r>
          </a:p>
          <a:p>
            <a:r>
              <a:rPr lang="en-US" dirty="0" smtClean="0"/>
              <a:t>-Given</a:t>
            </a:r>
            <a:r>
              <a:rPr lang="en-US" baseline="0" dirty="0" smtClean="0"/>
              <a:t> a query</a:t>
            </a:r>
          </a:p>
          <a:p>
            <a:r>
              <a:rPr lang="en-US" baseline="0" dirty="0" smtClean="0"/>
              <a:t>-Calculate its local binary pattern histogram (using V channel in HSV) and then the entropy of that</a:t>
            </a:r>
          </a:p>
          <a:p>
            <a:r>
              <a:rPr lang="en-US" baseline="0" dirty="0" smtClean="0"/>
              <a:t>-Calculate the max </a:t>
            </a:r>
            <a:r>
              <a:rPr lang="en-US" baseline="0" dirty="0" err="1" smtClean="0"/>
              <a:t>Haar</a:t>
            </a:r>
            <a:r>
              <a:rPr lang="en-US" baseline="0" dirty="0" smtClean="0"/>
              <a:t> wavelet coefficients in the following:</a:t>
            </a:r>
          </a:p>
          <a:p>
            <a:r>
              <a:rPr lang="en-US" baseline="0" dirty="0" smtClean="0"/>
              <a:t>  -H channel in the HSV of the image after zeroing out the U channel in YUV</a:t>
            </a:r>
          </a:p>
          <a:p>
            <a:r>
              <a:rPr lang="en-US" baseline="0" dirty="0" smtClean="0"/>
              <a:t>  -H channel in the HSV of the image after zeroing out the V channel in YUV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CF2C9-07C7-412A-B71D-A3B4072422A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CF2C9-07C7-412A-B71D-A3B4072422A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-Levels</a:t>
            </a:r>
            <a:r>
              <a:rPr lang="en-US" baseline="0" dirty="0" smtClean="0"/>
              <a:t> refer to the frequency components (high level = high frequency / high pass, low level = low frequency / low pass)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-Quick overview of Gabor Filters:</a:t>
            </a:r>
          </a:p>
          <a:p>
            <a:r>
              <a:rPr lang="en-US" baseline="0" dirty="0" smtClean="0"/>
              <a:t>  -filters of the form sin *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in some direction (sine function that dies out like a Gaussian)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CF2C9-07C7-412A-B71D-A3B4072422A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-Scaling is just to make the final</a:t>
            </a:r>
            <a:r>
              <a:rPr lang="en-US" baseline="0" dirty="0" smtClean="0"/>
              <a:t> value look nice.  In the demo, I’ve set it up so that a score of 1 or above is a high building confidence.</a:t>
            </a:r>
            <a:endParaRPr lang="en-US" baseline="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CF2C9-07C7-412A-B71D-A3B4072422A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-Plots represent which technique works best:</a:t>
            </a:r>
          </a:p>
          <a:p>
            <a:r>
              <a:rPr lang="en-US" baseline="0" dirty="0" smtClean="0"/>
              <a:t> -x – fractal</a:t>
            </a:r>
          </a:p>
          <a:p>
            <a:r>
              <a:rPr lang="en-US" baseline="0" dirty="0" smtClean="0"/>
              <a:t> -o – Gabor</a:t>
            </a:r>
          </a:p>
          <a:p>
            <a:r>
              <a:rPr lang="en-US" baseline="0" dirty="0" smtClean="0"/>
              <a:t> -+ - color </a:t>
            </a:r>
            <a:r>
              <a:rPr lang="en-US" baseline="0" dirty="0" err="1" smtClean="0"/>
              <a:t>histo</a:t>
            </a:r>
            <a:endParaRPr lang="en-US" baseline="0" dirty="0" smtClean="0"/>
          </a:p>
          <a:p>
            <a:r>
              <a:rPr lang="en-US" baseline="0" dirty="0" smtClean="0"/>
              <a:t> -&lt;filled circle&gt; represents query images in which the precision was not 10 out of 10 for any technique</a:t>
            </a:r>
          </a:p>
          <a:p>
            <a:r>
              <a:rPr lang="en-US" baseline="0" dirty="0" smtClean="0"/>
              <a:t> -Some images have more than one technique that works well.  These are represented by overlapping plots (ex: the X-Men symbol means both fractals and Gabor work equally well)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technique, the plots were randomly displaced slightly to show how many images fall on a spot – many of the very close plots actually overlap.  A random selection of 150 images were used as the queries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take away point here is that </a:t>
            </a:r>
            <a:r>
              <a:rPr lang="en-US" baseline="0" dirty="0" err="1" smtClean="0"/>
              <a:t>Haar</a:t>
            </a:r>
            <a:r>
              <a:rPr lang="en-US" baseline="0" dirty="0" smtClean="0"/>
              <a:t> wavelets can help classify query images into groups to be handled separately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CF2C9-07C7-412A-B71D-A3B4072422A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</a:t>
            </a:r>
            <a:r>
              <a:rPr lang="en-US" baseline="0" dirty="0" smtClean="0"/>
              <a:t> 1 refers to images in which x&gt;3.5 &amp;&amp; y&gt;2.6 in the plot on slide 10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</a:t>
            </a:r>
            <a:r>
              <a:rPr lang="en-US" baseline="0" dirty="0" smtClean="0"/>
              <a:t> 2 refers to images in which x&gt;2.5 &amp;&amp; y&gt;2.3 in the plot on slide 10 but not in group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</a:t>
            </a:r>
            <a:r>
              <a:rPr lang="en-US" baseline="0" dirty="0" smtClean="0"/>
              <a:t> 3 refers to remaining images not in any of the above groups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Take away point is that Local Binary Pattern is good enough for separating images into which technique works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CF2C9-07C7-412A-B71D-A3B4072422A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pPr>
              <a:buFont typeface="Times New Roman" pitchFamily="18" charset="0"/>
              <a:buNone/>
            </a:pPr>
            <a:fld id="{BDC52474-58FF-434D-B34A-ACCBD81A06FD}" type="slidenum">
              <a:rPr lang="en-US">
                <a:latin typeface="Times New Roman" pitchFamily="18" charset="0"/>
                <a:ea typeface="Microsoft YaHei" pitchFamily="34" charset="-122"/>
              </a:rPr>
              <a:pPr>
                <a:buFont typeface="Times New Roman" pitchFamily="18" charset="0"/>
                <a:buNone/>
              </a:pPr>
              <a:t>29</a:t>
            </a:fld>
            <a:endParaRPr lang="en-US">
              <a:latin typeface="Times New Roman" pitchFamily="18" charset="0"/>
              <a:ea typeface="Microsoft YaHei" pitchFamily="34" charset="-122"/>
            </a:endParaRPr>
          </a:p>
        </p:txBody>
      </p:sp>
      <p:sp>
        <p:nvSpPr>
          <p:cNvPr id="225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253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92A3B-B6B8-4A05-9699-6B426A828FAE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5929-F630-4255-B3EE-B54E3F4A36F0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4F745-FF50-42F1-88CA-FC03BE6C7EE2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218D-5A1E-4FEB-89FC-1159033A0C42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E19-38DB-4332-AE83-D1F56383F3B6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B93C-DF72-49FB-A2C6-052B456252C7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4E83-E36E-42C1-AE7E-95433AEB73CF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0BEB9-BAEB-44C0-B255-F416EBB684ED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7A4D-7D61-47DA-95ED-694299B74DDF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14CC-EDD8-46B4-A337-5A0F83EA458B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6ED3-7B4E-47C3-A20E-6282BA7F6D0B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98ED4-8D09-4EF3-BE79-A0141A29E42A}" type="datetime1">
              <a:rPr lang="en-US" smtClean="0"/>
              <a:pPr/>
              <a:t>2/26/2013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09CA1-E31F-460A-A4A9-D3648BA17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VMR @ Virginia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05800" cy="1752600"/>
          </a:xfrm>
        </p:spPr>
        <p:txBody>
          <a:bodyPr/>
          <a:lstStyle/>
          <a:p>
            <a:r>
              <a:rPr lang="en-US" dirty="0" smtClean="0"/>
              <a:t>Scott Acton (co-PI), Kevin Skadron (co-PI), </a:t>
            </a:r>
          </a:p>
          <a:p>
            <a:r>
              <a:rPr lang="en-US" dirty="0" smtClean="0"/>
              <a:t>Donnie Newell, </a:t>
            </a:r>
            <a:r>
              <a:rPr lang="en-US" dirty="0" err="1" smtClean="0"/>
              <a:t>Rituparna</a:t>
            </a:r>
            <a:r>
              <a:rPr lang="en-US" dirty="0" smtClean="0"/>
              <a:t> </a:t>
            </a:r>
            <a:r>
              <a:rPr lang="en-US" dirty="0" err="1" smtClean="0"/>
              <a:t>Sarkar</a:t>
            </a:r>
            <a:r>
              <a:rPr lang="en-US" dirty="0" smtClean="0"/>
              <a:t>, Matthew Yu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Segmentation and shape based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43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Segmentation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603371297"/>
              </p:ext>
            </p:extLst>
          </p:nvPr>
        </p:nvGraphicFramePr>
        <p:xfrm>
          <a:off x="685800" y="1676400"/>
          <a:ext cx="8077200" cy="347253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962686"/>
                <a:gridCol w="4114514"/>
              </a:tblGrid>
              <a:tr h="3083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tabLst>
                          <a:tab pos="0" algn="l"/>
                        </a:tabLs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tabLst>
                          <a:tab pos="0" algn="l"/>
                        </a:tabLs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9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tabLst>
                          <a:tab pos="0" algn="l"/>
                        </a:tabLs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(a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) PIG initialization (automated initialization)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tabLst>
                          <a:tab pos="0" algn="l"/>
                        </a:tabLs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(b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) Manual initialization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39686"/>
            <a:ext cx="3810000" cy="27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1486" y="1843768"/>
            <a:ext cx="3810000" cy="273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61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Shape Based Matching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In CBIR instead of taking the descriptors of all the shapes in one class, work with the mean shape descriptor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𝒎</m:t>
                    </m:r>
                  </m:oMath>
                </a14:m>
                <a:r>
                  <a:rPr lang="en-US" dirty="0" smtClean="0"/>
                  <a:t>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Advantages: </a:t>
                </a:r>
              </a:p>
              <a:p>
                <a:pPr lvl="2"/>
                <a:r>
                  <a:rPr lang="en-US" dirty="0" smtClean="0"/>
                  <a:t>Reduces the risk of false positive. </a:t>
                </a:r>
              </a:p>
              <a:p>
                <a:pPr marL="502920" indent="-457200"/>
                <a:r>
                  <a:rPr lang="en-US" dirty="0" smtClean="0"/>
                  <a:t>Matching:</a:t>
                </a:r>
              </a:p>
              <a:p>
                <a:pPr marL="777240" lvl="1" indent="-457200"/>
                <a:r>
                  <a:rPr lang="en-US" dirty="0" smtClean="0"/>
                  <a:t>Minimizing the distance between the mean shape and the shape descriptor of the query (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𝒖</m:t>
                    </m:r>
                  </m:oMath>
                </a14:m>
                <a:r>
                  <a:rPr lang="en-US" dirty="0" smtClean="0"/>
                  <a:t>) along the directions with higher energy content</a:t>
                </a:r>
              </a:p>
              <a:p>
                <a:pPr marL="777240" lvl="1" indent="-457200"/>
                <a:r>
                  <a:rPr lang="en-US" dirty="0">
                    <a:latin typeface="Garamond" pitchFamily="18" charset="0"/>
                  </a:rPr>
                  <a:t>The </a:t>
                </a:r>
                <a:r>
                  <a:rPr lang="en-US" dirty="0">
                    <a:latin typeface="Garamond" pitchFamily="18" charset="0"/>
                  </a:rPr>
                  <a:t>matching score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𝑞𝑢𝑒𝑟𝑦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𝑐𝑙𝑎𝑠𝑠</m:t>
                        </m:r>
                      </m:e>
                    </m:d>
                  </m:oMath>
                </a14:m>
                <a:r>
                  <a:rPr lang="en-US" dirty="0">
                    <a:latin typeface="Garamond" pitchFamily="18" charset="0"/>
                  </a:rPr>
                  <a:t> </a:t>
                </a:r>
                <a:r>
                  <a:rPr lang="en-US" dirty="0" smtClean="0">
                    <a:latin typeface="Garamond" pitchFamily="18" charset="0"/>
                  </a:rPr>
                  <a:t>is </a:t>
                </a:r>
                <a:r>
                  <a:rPr lang="en-US" dirty="0">
                    <a:latin typeface="Garamond" pitchFamily="18" charset="0"/>
                  </a:rPr>
                  <a:t>given </a:t>
                </a:r>
                <a:r>
                  <a:rPr lang="en-US" dirty="0" smtClean="0">
                    <a:latin typeface="Garamond" pitchFamily="18" charset="0"/>
                  </a:rPr>
                  <a:t>by 			</a:t>
                </a:r>
              </a:p>
              <a:p>
                <a:pPr marL="320040" lvl="1" indent="0">
                  <a:buNone/>
                </a:pPr>
                <a:r>
                  <a:rPr lang="en-US" dirty="0">
                    <a:latin typeface="Garamond" pitchFamily="18" charset="0"/>
                  </a:rPr>
                  <a:t>	</a:t>
                </a:r>
                <a:r>
                  <a:rPr lang="en-US" dirty="0" smtClean="0">
                    <a:latin typeface="Garamond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𝑞𝑢𝑒𝑟𝑦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𝑐𝑙𝑎𝑠𝑠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>
                                    <a:latin typeface="Cambria Math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sub>
                              <m:sup/>
                            </m:sSubSup>
                            <m:r>
                              <a:rPr lang="en-US">
                                <a:latin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sub>
                              <m:sup/>
                            </m:sSubSup>
                          </m:e>
                        </m:d>
                      </m:e>
                      <m:sub>
                        <m:r>
                          <a:rPr lang="en-US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Garamond" pitchFamily="18" charset="0"/>
                  </a:rPr>
                  <a:t> </a:t>
                </a:r>
                <a:endParaRPr lang="en-US" dirty="0">
                  <a:latin typeface="Garamond" pitchFamily="18" charset="0"/>
                </a:endParaRPr>
              </a:p>
              <a:p>
                <a:pPr marL="777240" lvl="1" indent="-457200"/>
                <a:endParaRPr lang="en-US" dirty="0" smtClean="0"/>
              </a:p>
              <a:p>
                <a:pPr marL="594360" lvl="2" indent="0">
                  <a:buNone/>
                </a:pPr>
                <a:r>
                  <a:rPr lang="en-US" dirty="0" smtClean="0">
                    <a:latin typeface="Garamond" pitchFamily="18" charset="0"/>
                    <a:ea typeface="Times New Roman" pitchFamily="18" charset="0"/>
                    <a:cs typeface="Arial" pitchFamily="34" charset="0"/>
                  </a:rPr>
                  <a:t>Where,</a:t>
                </a:r>
                <a:endParaRPr lang="en-US" dirty="0">
                  <a:latin typeface="Garamond" pitchFamily="18" charset="0"/>
                  <a:ea typeface="Times New Roman" pitchFamily="18" charset="0"/>
                  <a:cs typeface="Arial" pitchFamily="34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𝑇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𝑖</m:t>
                        </m:r>
                        <m:r>
                          <a:rPr lang="en-US" sz="2200" i="1">
                            <a:latin typeface="Cambria Math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/>
                              </a:rPr>
                              <m:t>1,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latin typeface="Cambria Math"/>
                          </a:rPr>
                          <m:t>: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sz="2200" i="1">
                            <a:latin typeface="Cambria Math"/>
                          </a:rPr>
                          <m:t>&gt;</m:t>
                        </m:r>
                        <m:r>
                          <a:rPr lang="en-US" sz="2200" i="1"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en-US" sz="2200" b="0" i="0" smtClean="0">
                        <a:latin typeface="Cambria Math"/>
                      </a:rPr>
                      <m:t>,  </m:t>
                    </m:r>
                  </m:oMath>
                </a14:m>
                <a:r>
                  <a:rPr lang="en-US" dirty="0" smtClean="0">
                    <a:latin typeface="Garamond" pitchFamily="18" charset="0"/>
                  </a:rPr>
                  <a:t>Such </a:t>
                </a:r>
                <a:r>
                  <a:rPr lang="en-US" dirty="0">
                    <a:latin typeface="Garamond" pitchFamily="18" charset="0"/>
                  </a:rPr>
                  <a:t>that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≥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𝛽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𝒖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777240" lvl="1" indent="-457200"/>
                <a:endParaRPr lang="en-US" dirty="0"/>
              </a:p>
              <a:p>
                <a:pPr marL="45720" indent="0">
                  <a:buNone/>
                </a:pPr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 cstate="print"/>
                <a:stretch>
                  <a:fillRect l="-549" t="-2267" r="-1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30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based on shape based matching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91" y="1876425"/>
            <a:ext cx="2819400" cy="276020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733800" y="2209800"/>
            <a:ext cx="1556657" cy="1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733800" y="2201637"/>
            <a:ext cx="1524000" cy="1303563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33800" y="2201637"/>
            <a:ext cx="1600200" cy="2903763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\\viva-lab.ece.virginia.edu\VIVA-area\VMR\vmr_img\SpringDemo\ritu\dataset\001_0030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878836"/>
            <a:ext cx="2857500" cy="14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viva-lab.ece.virginia.edu\VIVA-area\VMR\vmr_img\SpringDemo\ritu\dataset\002_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0457" y="1100138"/>
            <a:ext cx="2943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viva-lab.ece.virginia.edu\VIVA-area\VMR\vmr_img\SpringDemo\ritu\dataset\object0024.view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3408" y="4572000"/>
            <a:ext cx="26670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750048" y="1676370"/>
            <a:ext cx="1782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Closest shape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848100" y="2438400"/>
            <a:ext cx="137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Next probable classes</a:t>
            </a:r>
            <a:endParaRPr lang="en-US" sz="2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88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</a:rPr>
              <a:t>Modification on 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Segmentation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495799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33400"/>
            <a:ext cx="3486658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33400" y="4191000"/>
            <a:ext cx="685800" cy="1371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876799" y="2362200"/>
            <a:ext cx="1219203" cy="2819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76799" y="2152650"/>
            <a:ext cx="609603" cy="302895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52600" y="3238500"/>
            <a:ext cx="1219200" cy="21717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634342" y="3657600"/>
            <a:ext cx="337458" cy="1752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971800" y="4038600"/>
            <a:ext cx="152400" cy="1371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5686" y="5574268"/>
            <a:ext cx="1665514" cy="923330"/>
          </a:xfrm>
          <a:prstGeom prst="rect">
            <a:avLst/>
          </a:prstGeom>
          <a:solidFill>
            <a:srgbClr val="FFCCC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Delete segments with less number of pixels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15243" y="5410200"/>
            <a:ext cx="1665514" cy="1200329"/>
          </a:xfrm>
          <a:prstGeom prst="rect">
            <a:avLst/>
          </a:prstGeom>
          <a:solidFill>
            <a:srgbClr val="FFCCC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Merge Segments similar based on certain characteristics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72643" y="5192486"/>
            <a:ext cx="1665514" cy="923330"/>
          </a:xfrm>
          <a:prstGeom prst="rect">
            <a:avLst/>
          </a:prstGeom>
          <a:solidFill>
            <a:srgbClr val="FFCCC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Delete undesired segments (land, sky, water etc.).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59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Texture Self Nomination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Why is texture important?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is texture important?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:\School\VisTex\FLAT\512x512\Tile.00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6002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C:\School\VisTex\FLAT\scene512x512\GroundWaterCity.000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16002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C:\School\VisTex\FLAT\512x512\Metal.000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39624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C:\School\VisTex\FLAT\512x512\Food.000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39624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Self Nomination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Hypothesis</a:t>
            </a:r>
          </a:p>
          <a:p>
            <a:pPr lvl="1"/>
            <a:r>
              <a:rPr lang="en-US" dirty="0" smtClean="0"/>
              <a:t>How “structured” or “random” the texture appears suggests what feature is important</a:t>
            </a:r>
          </a:p>
          <a:p>
            <a:pPr lvl="1"/>
            <a:r>
              <a:rPr lang="en-US" dirty="0" smtClean="0"/>
              <a:t>Example measures/features of “</a:t>
            </a:r>
            <a:r>
              <a:rPr lang="en-US" dirty="0" err="1" smtClean="0"/>
              <a:t>structuredness</a:t>
            </a:r>
            <a:r>
              <a:rPr lang="en-US" dirty="0" smtClean="0"/>
              <a:t>”:</a:t>
            </a:r>
          </a:p>
          <a:p>
            <a:pPr lvl="2"/>
            <a:r>
              <a:rPr lang="en-US" dirty="0" smtClean="0"/>
              <a:t>Entropy, Local Binary Pattern, </a:t>
            </a:r>
            <a:r>
              <a:rPr lang="en-US" dirty="0" err="1" smtClean="0"/>
              <a:t>Cooccurence</a:t>
            </a:r>
            <a:r>
              <a:rPr lang="en-US" dirty="0" smtClean="0"/>
              <a:t> Matrix</a:t>
            </a:r>
          </a:p>
          <a:p>
            <a:r>
              <a:rPr lang="en-US" dirty="0" smtClean="0"/>
              <a:t>Observations</a:t>
            </a:r>
          </a:p>
          <a:p>
            <a:pPr lvl="1"/>
            <a:r>
              <a:rPr lang="en-US" dirty="0" smtClean="0"/>
              <a:t>Images can be grouped based on max </a:t>
            </a:r>
            <a:r>
              <a:rPr lang="en-US" dirty="0" err="1" smtClean="0"/>
              <a:t>Haar</a:t>
            </a:r>
            <a:r>
              <a:rPr lang="en-US" dirty="0" smtClean="0"/>
              <a:t> Wavelet Coefficients in the hue channel</a:t>
            </a:r>
          </a:p>
          <a:p>
            <a:pPr lvl="2"/>
            <a:r>
              <a:rPr lang="en-US" dirty="0" smtClean="0"/>
              <a:t>Handle each group separately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Self Nomination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query image:</a:t>
            </a:r>
          </a:p>
          <a:p>
            <a:pPr lvl="1"/>
            <a:r>
              <a:rPr lang="en-US" dirty="0" smtClean="0"/>
              <a:t>Calculate its Local Binary </a:t>
            </a:r>
            <a:r>
              <a:rPr lang="en-US" smtClean="0"/>
              <a:t>Pattern entropy</a:t>
            </a:r>
            <a:endParaRPr lang="en-US" dirty="0" smtClean="0"/>
          </a:p>
          <a:p>
            <a:pPr lvl="1"/>
            <a:r>
              <a:rPr lang="en-US" dirty="0" smtClean="0"/>
              <a:t>Calculate the max </a:t>
            </a:r>
            <a:r>
              <a:rPr lang="en-US" dirty="0" err="1" smtClean="0"/>
              <a:t>Haar</a:t>
            </a:r>
            <a:r>
              <a:rPr lang="en-US" dirty="0" smtClean="0"/>
              <a:t> Wavelet coefficients</a:t>
            </a:r>
          </a:p>
          <a:p>
            <a:pPr lvl="1"/>
            <a:r>
              <a:rPr lang="en-US" dirty="0" smtClean="0"/>
              <a:t>Depending on threshold and group, use the appropriate feature vector to find matches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Features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Presegmented</a:t>
            </a:r>
            <a:r>
              <a:rPr lang="en-US" dirty="0" smtClean="0"/>
              <a:t> Database of guns, RPGs, buildings, and vehicles</a:t>
            </a:r>
          </a:p>
          <a:p>
            <a:r>
              <a:rPr lang="en-US" dirty="0" smtClean="0"/>
              <a:t>150 Randomly selected images from database used as query images.</a:t>
            </a:r>
          </a:p>
          <a:p>
            <a:r>
              <a:rPr lang="en-US" dirty="0" smtClean="0"/>
              <a:t>Top 10 closest matches reported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4343400"/>
          <a:ext cx="86106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5300"/>
                <a:gridCol w="43053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r>
                        <a:rPr lang="en-US" baseline="0" dirty="0" smtClean="0"/>
                        <a:t> Number of Correct Matches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Color Histogram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Gabor Filter Reponses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Fractal</a:t>
                      </a:r>
                      <a:r>
                        <a:rPr lang="en-US" baseline="0" dirty="0" smtClean="0"/>
                        <a:t> Dimensions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Self-Nomination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6.73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Texture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texture from a building?</a:t>
            </a:r>
          </a:p>
          <a:p>
            <a:endParaRPr lang="en-US" dirty="0" smtClean="0"/>
          </a:p>
          <a:p>
            <a:r>
              <a:rPr lang="en-US" dirty="0" smtClean="0"/>
              <a:t>Observations (using Gabor Filters):</a:t>
            </a:r>
          </a:p>
          <a:p>
            <a:pPr lvl="1"/>
            <a:r>
              <a:rPr lang="en-US" dirty="0" smtClean="0"/>
              <a:t>For a given level, buildings tend to have one or two directions with very high responses</a:t>
            </a:r>
          </a:p>
          <a:p>
            <a:pPr lvl="1"/>
            <a:r>
              <a:rPr lang="en-US" dirty="0" smtClean="0"/>
              <a:t>For a given level, the responses in the remaining directions tend to be low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Buildingness</a:t>
            </a:r>
            <a:r>
              <a:rPr lang="en-US" dirty="0" smtClean="0"/>
              <a:t>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</a:t>
            </a:r>
            <a:r>
              <a:rPr lang="en-US" dirty="0" err="1" smtClean="0"/>
              <a:t>Buildingness</a:t>
            </a:r>
            <a:r>
              <a:rPr lang="en-US" dirty="0" smtClean="0"/>
              <a:t> as follows:</a:t>
            </a:r>
          </a:p>
          <a:p>
            <a:pPr lvl="1"/>
            <a:r>
              <a:rPr lang="en-US" dirty="0" smtClean="0"/>
              <a:t>Looking at the two lowest Gabor filter levels</a:t>
            </a:r>
          </a:p>
          <a:p>
            <a:pPr lvl="2"/>
            <a:r>
              <a:rPr lang="en-US" dirty="0" smtClean="0"/>
              <a:t>Take the difference between the second lowest filter response and the second highest filter response</a:t>
            </a:r>
            <a:endParaRPr lang="en-US" dirty="0"/>
          </a:p>
          <a:p>
            <a:pPr lvl="1"/>
            <a:r>
              <a:rPr lang="en-US" dirty="0" smtClean="0"/>
              <a:t> Multiply the two numbers together and scale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Generalize and Optimize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Information gain to weight features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Dynamically choose </a:t>
            </a:r>
            <a:r>
              <a:rPr lang="en-US" dirty="0"/>
              <a:t>a</a:t>
            </a:r>
            <a:r>
              <a:rPr lang="en-US" dirty="0" smtClean="0"/>
              <a:t>lgorithms with highest weight</a:t>
            </a:r>
          </a:p>
          <a:p>
            <a:endParaRPr lang="en-US" dirty="0"/>
          </a:p>
          <a:p>
            <a:r>
              <a:rPr lang="en-US" dirty="0" smtClean="0"/>
              <a:t>GPU acceleration</a:t>
            </a:r>
          </a:p>
          <a:p>
            <a:pPr lvl="1"/>
            <a:r>
              <a:rPr lang="en-US" dirty="0" smtClean="0"/>
              <a:t>Prior work on SURF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:\YUVHueHa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"/>
            <a:ext cx="8610600" cy="629638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8915400" cy="679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E:\YUVHueHaarGrou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8928929" cy="6791398"/>
          </a:xfrm>
          <a:prstGeom prst="rect">
            <a:avLst/>
          </a:prstGeom>
          <a:noFill/>
        </p:spPr>
      </p:pic>
      <p:pic>
        <p:nvPicPr>
          <p:cNvPr id="2052" name="Picture 4" descr="E:\YUVHueHaarGroup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8915400" cy="6791398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Binary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Construct a Histogram as follows:</a:t>
            </a:r>
          </a:p>
          <a:p>
            <a:pPr lvl="1"/>
            <a:r>
              <a:rPr lang="en-US" dirty="0" smtClean="0"/>
              <a:t>Initialize an empty 2</a:t>
            </a:r>
            <a:r>
              <a:rPr lang="en-US" baseline="30000" dirty="0" smtClean="0"/>
              <a:t>8</a:t>
            </a:r>
            <a:r>
              <a:rPr lang="en-US" dirty="0" smtClean="0"/>
              <a:t> bin histogram</a:t>
            </a:r>
          </a:p>
          <a:p>
            <a:pPr lvl="1"/>
            <a:r>
              <a:rPr lang="en-US" dirty="0" smtClean="0"/>
              <a:t>For each pixel p0</a:t>
            </a:r>
          </a:p>
          <a:p>
            <a:pPr lvl="2"/>
            <a:r>
              <a:rPr lang="en-US" dirty="0" smtClean="0"/>
              <a:t>Initialize an 8 bit long bit-vector V[]</a:t>
            </a:r>
          </a:p>
          <a:p>
            <a:pPr lvl="2"/>
            <a:r>
              <a:rPr lang="en-US" dirty="0" smtClean="0"/>
              <a:t>For 8 neighboring pixels p</a:t>
            </a:r>
            <a:r>
              <a:rPr lang="en-US" baseline="-25000" dirty="0" smtClean="0"/>
              <a:t>1</a:t>
            </a:r>
            <a:r>
              <a:rPr lang="en-US" dirty="0" smtClean="0"/>
              <a:t> to p</a:t>
            </a:r>
            <a:r>
              <a:rPr lang="en-US" baseline="-25000" dirty="0" smtClean="0"/>
              <a:t>8</a:t>
            </a:r>
          </a:p>
          <a:p>
            <a:pPr lvl="3"/>
            <a:r>
              <a:rPr lang="en-US" dirty="0" smtClean="0"/>
              <a:t>If |p0 –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| &gt; T</a:t>
            </a:r>
          </a:p>
          <a:p>
            <a:pPr lvl="4"/>
            <a:r>
              <a:rPr lang="en-US" dirty="0" smtClean="0"/>
              <a:t>V[n] = 1</a:t>
            </a:r>
          </a:p>
          <a:p>
            <a:pPr lvl="3"/>
            <a:r>
              <a:rPr lang="en-US" dirty="0" smtClean="0"/>
              <a:t>Else</a:t>
            </a:r>
          </a:p>
          <a:p>
            <a:pPr lvl="4"/>
            <a:r>
              <a:rPr lang="en-US" dirty="0" smtClean="0"/>
              <a:t>V[n] = 0</a:t>
            </a:r>
          </a:p>
          <a:p>
            <a:pPr lvl="2"/>
            <a:r>
              <a:rPr lang="en-US" dirty="0" smtClean="0"/>
              <a:t>Convert V into an index value and increment the corresponding bin in the histogram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4400" smtClean="0"/>
              <a:t>Information Entropy</a:t>
            </a: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342900" indent="-341313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  <a:p>
            <a:pPr marL="342900" indent="-341313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  <a:p>
            <a:pPr marL="342900" indent="-341313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100000"/>
              <a:buFont typeface="Arial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>
                <a:solidFill>
                  <a:srgbClr val="000000"/>
                </a:solidFill>
                <a:latin typeface="Calibri" pitchFamily="34" charset="0"/>
              </a:rPr>
              <a:t>Summation over all indices </a:t>
            </a:r>
            <a:r>
              <a:rPr lang="en-US" sz="32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  <a:p>
            <a:pPr marL="342900" indent="-341313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100000"/>
              <a:buFont typeface="Arial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>
                <a:solidFill>
                  <a:srgbClr val="000000"/>
                </a:solidFill>
                <a:latin typeface="Calibri" pitchFamily="34" charset="0"/>
              </a:rPr>
              <a:t>p[</a:t>
            </a:r>
            <a:r>
              <a:rPr lang="en-US" sz="32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3200" dirty="0">
                <a:solidFill>
                  <a:srgbClr val="000000"/>
                </a:solidFill>
                <a:latin typeface="Calibri" pitchFamily="34" charset="0"/>
              </a:rPr>
              <a:t>] – Proportion of values at index </a:t>
            </a:r>
            <a:r>
              <a:rPr lang="en-US" sz="32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5128" name="Picture 1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1295400"/>
            <a:ext cx="4343400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types of image descriptors</a:t>
            </a:r>
          </a:p>
          <a:p>
            <a:pPr lvl="1"/>
            <a:r>
              <a:rPr lang="en-US" dirty="0" smtClean="0"/>
              <a:t>Shape, Color, Local Features, Texture</a:t>
            </a:r>
          </a:p>
          <a:p>
            <a:r>
              <a:rPr lang="en-US" dirty="0" smtClean="0"/>
              <a:t>Different images are better suited for different descriptors.</a:t>
            </a:r>
          </a:p>
          <a:p>
            <a:pPr lvl="1"/>
            <a:r>
              <a:rPr lang="en-US" dirty="0" smtClean="0"/>
              <a:t>Picture of a window better suited for local features than shape</a:t>
            </a:r>
          </a:p>
          <a:p>
            <a:r>
              <a:rPr lang="en-US" dirty="0" smtClean="0"/>
              <a:t>Explored how to dynamically choose most appropriate method to improve results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pic>
        <p:nvPicPr>
          <p:cNvPr id="9" name="Content Placeholder 8" descr="orig_train_statio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2640963"/>
            <a:ext cx="4040188" cy="3019111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Canny w/ </a:t>
            </a:r>
            <a:r>
              <a:rPr lang="en-US" dirty="0" err="1" smtClean="0"/>
              <a:t>hough</a:t>
            </a:r>
            <a:endParaRPr lang="en-US" dirty="0"/>
          </a:p>
        </p:txBody>
      </p:sp>
      <p:pic>
        <p:nvPicPr>
          <p:cNvPr id="10" name="Content Placeholder 9" descr="lines_train_station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638011"/>
            <a:ext cx="4041775" cy="3025016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9" name="Content Placeholder 8" descr="lines_train_station_green_box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05694"/>
            <a:ext cx="8229600" cy="39149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Self-nomination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structure to decide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Self-Nomination</a:t>
            </a:r>
            <a:endParaRPr lang="en-US" dirty="0"/>
          </a:p>
        </p:txBody>
      </p:sp>
      <p:pic>
        <p:nvPicPr>
          <p:cNvPr id="7" name="Content Placeholder 6" descr="building_h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729740"/>
            <a:ext cx="7391400" cy="221742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building_sur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4038600"/>
            <a:ext cx="7391400" cy="213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" y="21336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HSV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9427" y="434340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3962400"/>
            <a:ext cx="8915400" cy="29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ETH Zurich Buildings</a:t>
            </a:r>
          </a:p>
          <a:p>
            <a:r>
              <a:rPr lang="en-US" dirty="0" smtClean="0"/>
              <a:t>Google Image Search</a:t>
            </a:r>
          </a:p>
          <a:p>
            <a:r>
              <a:rPr lang="en-US" dirty="0" smtClean="0"/>
              <a:t>Caltech 101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100 – ak47</a:t>
            </a:r>
          </a:p>
          <a:p>
            <a:r>
              <a:rPr lang="en-US" dirty="0" smtClean="0"/>
              <a:t>19 – helicopter</a:t>
            </a:r>
          </a:p>
          <a:p>
            <a:r>
              <a:rPr lang="en-US" dirty="0" smtClean="0"/>
              <a:t>20 – landscape</a:t>
            </a:r>
          </a:p>
          <a:p>
            <a:r>
              <a:rPr lang="en-US" dirty="0" smtClean="0"/>
              <a:t>250 – building</a:t>
            </a:r>
          </a:p>
          <a:p>
            <a:r>
              <a:rPr lang="en-US" dirty="0" smtClean="0"/>
              <a:t>66 – </a:t>
            </a:r>
            <a:r>
              <a:rPr lang="en-US" dirty="0" err="1" smtClean="0"/>
              <a:t>rpg</a:t>
            </a:r>
            <a:endParaRPr lang="en-US" dirty="0" smtClean="0"/>
          </a:p>
          <a:p>
            <a:r>
              <a:rPr lang="en-US" dirty="0" smtClean="0"/>
              <a:t>13 – military vehicles</a:t>
            </a:r>
          </a:p>
          <a:p>
            <a:r>
              <a:rPr lang="en-US" dirty="0" smtClean="0"/>
              <a:t>451 – clutter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9CA1-E31F-460A-A4A9-D3648BA17AF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5130</TotalTime>
  <Words>979</Words>
  <Application>Microsoft Office PowerPoint</Application>
  <PresentationFormat>On-screen Show (4:3)</PresentationFormat>
  <Paragraphs>189</Paragraphs>
  <Slides>29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VMR @ Virginia</vt:lpstr>
      <vt:lpstr>Overview</vt:lpstr>
      <vt:lpstr>Overview</vt:lpstr>
      <vt:lpstr>structure</vt:lpstr>
      <vt:lpstr>Structure</vt:lpstr>
      <vt:lpstr>Structure</vt:lpstr>
      <vt:lpstr>Self-nomination</vt:lpstr>
      <vt:lpstr>Structure Self-Nomination</vt:lpstr>
      <vt:lpstr>Image Database</vt:lpstr>
      <vt:lpstr>Segmentation and shape based Matching</vt:lpstr>
      <vt:lpstr>Segmentation</vt:lpstr>
      <vt:lpstr>Shape Based Matching</vt:lpstr>
      <vt:lpstr>Results based on shape based matching</vt:lpstr>
      <vt:lpstr>Modification on  Segmentation</vt:lpstr>
      <vt:lpstr>Texture Self Nomination</vt:lpstr>
      <vt:lpstr>Texture</vt:lpstr>
      <vt:lpstr>Texture Self Nomination</vt:lpstr>
      <vt:lpstr>Texture Self Nomination Algorithm</vt:lpstr>
      <vt:lpstr>Texture Features Precision</vt:lpstr>
      <vt:lpstr>Building Texture Score</vt:lpstr>
      <vt:lpstr>Buildingness Score</vt:lpstr>
      <vt:lpstr>Future Work</vt:lpstr>
      <vt:lpstr>Future Work</vt:lpstr>
      <vt:lpstr>Results</vt:lpstr>
      <vt:lpstr>Backup Slides</vt:lpstr>
      <vt:lpstr>Slide 26</vt:lpstr>
      <vt:lpstr>Slide 27</vt:lpstr>
      <vt:lpstr>Local Binary Pattern</vt:lpstr>
      <vt:lpstr>Information Entropy</vt:lpstr>
    </vt:vector>
  </TitlesOfParts>
  <Company>Dept. of Computer Science, University of Virginia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</dc:title>
  <dc:creator>den4gr</dc:creator>
  <cp:lastModifiedBy>den4gr</cp:lastModifiedBy>
  <cp:revision>13</cp:revision>
  <dcterms:created xsi:type="dcterms:W3CDTF">2013-02-20T16:08:56Z</dcterms:created>
  <dcterms:modified xsi:type="dcterms:W3CDTF">2013-02-26T16:22:10Z</dcterms:modified>
</cp:coreProperties>
</file>